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25"/>
  </p:notesMasterIdLst>
  <p:sldIdLst>
    <p:sldId id="275" r:id="rId2"/>
    <p:sldId id="281" r:id="rId3"/>
    <p:sldId id="286" r:id="rId4"/>
    <p:sldId id="307" r:id="rId5"/>
    <p:sldId id="308" r:id="rId6"/>
    <p:sldId id="311" r:id="rId7"/>
    <p:sldId id="309" r:id="rId8"/>
    <p:sldId id="312" r:id="rId9"/>
    <p:sldId id="287" r:id="rId10"/>
    <p:sldId id="288" r:id="rId11"/>
    <p:sldId id="290" r:id="rId12"/>
    <p:sldId id="291" r:id="rId13"/>
    <p:sldId id="316" r:id="rId14"/>
    <p:sldId id="333" r:id="rId15"/>
    <p:sldId id="334" r:id="rId16"/>
    <p:sldId id="335" r:id="rId17"/>
    <p:sldId id="324" r:id="rId18"/>
    <p:sldId id="320" r:id="rId19"/>
    <p:sldId id="293" r:id="rId20"/>
    <p:sldId id="298" r:id="rId21"/>
    <p:sldId id="336" r:id="rId22"/>
    <p:sldId id="305" r:id="rId23"/>
    <p:sldId id="30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37A4"/>
    <a:srgbClr val="FFFFCC"/>
    <a:srgbClr val="CCECFF"/>
    <a:srgbClr val="CCFFFF"/>
    <a:srgbClr val="FFFF99"/>
    <a:srgbClr val="FFFFFF"/>
    <a:srgbClr val="333399"/>
    <a:srgbClr val="000066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87500" autoAdjust="0"/>
  </p:normalViewPr>
  <p:slideViewPr>
    <p:cSldViewPr>
      <p:cViewPr varScale="1">
        <p:scale>
          <a:sx n="59" d="100"/>
          <a:sy n="59" d="100"/>
        </p:scale>
        <p:origin x="-1498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D59E0-6A9F-4889-9B74-49C69E9E7B11}" type="datetimeFigureOut">
              <a:rPr lang="ru-RU" smtClean="0"/>
              <a:pPr/>
              <a:t>05.09.2015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D8976-71AA-45C5-B238-C387F379B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1290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D7A3A9-43FF-4FFC-B97D-CFC893A6D286}" type="slidenum">
              <a:rPr lang="ru-RU">
                <a:latin typeface="Arial" charset="0"/>
                <a:cs typeface="Arial" charset="0"/>
              </a:rPr>
              <a:pPr/>
              <a:t>6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07B0C70-5505-470F-AC47-B0C078D0DE00}" type="slidenum">
              <a:rPr lang="ru-RU">
                <a:latin typeface="Arial" charset="0"/>
                <a:cs typeface="Arial" charset="0"/>
              </a:rPr>
              <a:pPr/>
              <a:t>8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606E4A-79BD-45F9-9C6F-1FA588528889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62036583-4319-4120-B5D4-822BF20A3BD8}" type="slidenum">
              <a:rPr lang="ru-RU" altLang="ru-RU" sz="1200"/>
              <a:pPr algn="r" eaLnBrk="1" hangingPunct="1"/>
              <a:t>20</a:t>
            </a:fld>
            <a:endParaRPr lang="ru-RU" altLang="ru-RU" sz="1200"/>
          </a:p>
        </p:txBody>
      </p:sp>
      <p:sp>
        <p:nvSpPr>
          <p:cNvPr id="3584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584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86493" tIns="43247" rIns="86493" bIns="43247"/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584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93" tIns="43247" rIns="86493" bIns="43247" anchor="b"/>
          <a:lstStyle/>
          <a:p>
            <a:pPr algn="r" defTabSz="865188" eaLnBrk="1" hangingPunct="1"/>
            <a:fld id="{6C4E6C28-2E79-4A80-92D6-D288D9667BDD}" type="slidenum">
              <a:rPr lang="ru-RU" altLang="ru-RU" sz="1100"/>
              <a:pPr algn="r" defTabSz="865188" eaLnBrk="1" hangingPunct="1"/>
              <a:t>20</a:t>
            </a:fld>
            <a:endParaRPr lang="ru-RU" altLang="ru-RU" sz="11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2158F7-69A5-457C-BF2C-42D142BF2B9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87341-AE77-4265-9435-591B1A2B5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05.09.2015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9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8.jpe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wmf"/><Relationship Id="rId7" Type="http://schemas.openxmlformats.org/officeDocument/2006/relationships/image" Target="../media/image4.e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emf"/><Relationship Id="rId5" Type="http://schemas.openxmlformats.org/officeDocument/2006/relationships/image" Target="../media/image20.jpeg"/><Relationship Id="rId4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11" Type="http://schemas.openxmlformats.org/officeDocument/2006/relationships/image" Target="../media/image6.png"/><Relationship Id="rId5" Type="http://schemas.openxmlformats.org/officeDocument/2006/relationships/image" Target="../media/image50.wmf"/><Relationship Id="rId10" Type="http://schemas.openxmlformats.org/officeDocument/2006/relationships/image" Target="../media/image47.png"/><Relationship Id="rId4" Type="http://schemas.openxmlformats.org/officeDocument/2006/relationships/image" Target="../media/image49.wmf"/><Relationship Id="rId9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j0233971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300" y="3356992"/>
            <a:ext cx="257515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95536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36096" y="5408929"/>
            <a:ext cx="3312368" cy="738664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Составила: Борисова Е.В. Воспитатель МАДОУ № 59 г. Кушва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     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95536" y="764704"/>
            <a:ext cx="8568952" cy="738664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МУНИЦИПАЛЬНОЕ  АВТОНОМНОЕ  ДОШКОЛЬНОЕ ОБРАЗОВАТЕЛЬНОЕ УЧРЕЖДЕНИЕ  ДЕТСКИЙ САД № 59 комбинированного вида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624300, Свердловская область. г. Кушва, ул. Маяковского, д.7, тел.: 6-25-71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203848" y="1844824"/>
            <a:ext cx="5688632" cy="3046988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3600" b="1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Мастер-класс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400" b="1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для педагогов по теме: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400" b="1" i="1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 « Экспериментирование   для детей старшего дошкольного возраста - обязательное условие развития познавательной активности личности»</a:t>
            </a:r>
            <a:endParaRPr lang="ru-RU" altLang="zh-CN" sz="2400" b="1" i="1" dirty="0" smtClean="0">
              <a:solidFill>
                <a:srgbClr val="00206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zh-CN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10" name="Text Box 2"/>
          <p:cNvSpPr txBox="1">
            <a:spLocks noChangeArrowheads="1"/>
          </p:cNvSpPr>
          <p:nvPr/>
        </p:nvSpPr>
        <p:spPr bwMode="auto">
          <a:xfrm>
            <a:off x="323528" y="1196752"/>
            <a:ext cx="4752975" cy="576262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Физика для малышей</a:t>
            </a:r>
          </a:p>
        </p:txBody>
      </p:sp>
      <p:pic>
        <p:nvPicPr>
          <p:cNvPr id="12293" name="Picture 8" descr="j0432467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492896"/>
            <a:ext cx="13684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9" descr="j0428095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5589240"/>
            <a:ext cx="6477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0" descr="j0428129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5733256"/>
            <a:ext cx="71913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Содержимое 3" descr="Фото018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708920"/>
            <a:ext cx="3024188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Содержимое 3" descr="Фото018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4221088"/>
            <a:ext cx="317817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G:\для сайта фото и презентации\фото 2015\20100117_1347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1268760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600200" y="2944813"/>
            <a:ext cx="1603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ru-RU" altLang="ru-RU"/>
          </a:p>
        </p:txBody>
      </p:sp>
      <p:graphicFrame>
        <p:nvGraphicFramePr>
          <p:cNvPr id="159747" name="Group 3"/>
          <p:cNvGraphicFramePr>
            <a:graphicFrameLocks noGrp="1"/>
          </p:cNvGraphicFramePr>
          <p:nvPr>
            <p:ph sz="quarter" idx="1"/>
          </p:nvPr>
        </p:nvGraphicFramePr>
        <p:xfrm>
          <a:off x="395536" y="836712"/>
          <a:ext cx="2386012" cy="2735263"/>
        </p:xfrm>
        <a:graphic>
          <a:graphicData uri="http://schemas.openxmlformats.org/drawingml/2006/table">
            <a:tbl>
              <a:tblPr/>
              <a:tblGrid>
                <a:gridCol w="2386012"/>
              </a:tblGrid>
              <a:tr h="273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Физика уже в детском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саду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</a:t>
                      </a: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Malgun Gothic" panose="020B0503020000020004" pitchFamily="34" charset="-127"/>
                          <a:cs typeface="Arial" panose="020B0604020202020204" pitchFamily="34" charset="0"/>
                        </a:rPr>
                        <a:t>новости кружка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Malgun Gothic" panose="020B0503020000020004" pitchFamily="34" charset="-127"/>
                          <a:cs typeface="Arial" panose="020B0604020202020204" pitchFamily="34" charset="0"/>
                        </a:rPr>
                        <a:t> «Почемучки»)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9753" name="Group 9"/>
          <p:cNvGraphicFramePr>
            <a:graphicFrameLocks noGrp="1"/>
          </p:cNvGraphicFramePr>
          <p:nvPr>
            <p:ph sz="quarter" idx="2"/>
          </p:nvPr>
        </p:nvGraphicFramePr>
        <p:xfrm>
          <a:off x="3419872" y="2924944"/>
          <a:ext cx="2243138" cy="3024188"/>
        </p:xfrm>
        <a:graphic>
          <a:graphicData uri="http://schemas.openxmlformats.org/drawingml/2006/table">
            <a:tbl>
              <a:tblPr/>
              <a:tblGrid>
                <a:gridCol w="2243138"/>
              </a:tblGrid>
              <a:tr h="3024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9759" name="Group 15"/>
          <p:cNvGraphicFramePr>
            <a:graphicFrameLocks noGrp="1"/>
          </p:cNvGraphicFramePr>
          <p:nvPr>
            <p:ph sz="quarter" idx="3"/>
          </p:nvPr>
        </p:nvGraphicFramePr>
        <p:xfrm>
          <a:off x="467544" y="3933056"/>
          <a:ext cx="2314575" cy="2718816"/>
        </p:xfrm>
        <a:graphic>
          <a:graphicData uri="http://schemas.openxmlformats.org/drawingml/2006/table">
            <a:tbl>
              <a:tblPr/>
              <a:tblGrid>
                <a:gridCol w="2314575"/>
              </a:tblGrid>
              <a:tr h="2625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Это нашей истории строки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(Сборник эффективных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методов, приемов и форм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рамках проектной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по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патриотическому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воспитанию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дошкольников)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9766" name="Group 22"/>
          <p:cNvGraphicFramePr>
            <a:graphicFrameLocks noGrp="1"/>
          </p:cNvGraphicFramePr>
          <p:nvPr>
            <p:ph sz="quarter" idx="4"/>
          </p:nvPr>
        </p:nvGraphicFramePr>
        <p:xfrm>
          <a:off x="6372200" y="3861048"/>
          <a:ext cx="2314575" cy="2768600"/>
        </p:xfrm>
        <a:graphic>
          <a:graphicData uri="http://schemas.openxmlformats.org/drawingml/2006/table">
            <a:tbl>
              <a:tblPr/>
              <a:tblGrid>
                <a:gridCol w="2314575"/>
              </a:tblGrid>
              <a:tr h="276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Факультативных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Занятий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«Физика для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малышей»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</a:t>
                      </a:r>
                      <a:r>
                        <a:rPr kumimoji="0" lang="ru-RU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14357" name="Picture 21" descr="j03008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11525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9772" name="Group 28"/>
          <p:cNvGraphicFramePr>
            <a:graphicFrameLocks noGrp="1"/>
          </p:cNvGraphicFramePr>
          <p:nvPr/>
        </p:nvGraphicFramePr>
        <p:xfrm>
          <a:off x="6444208" y="692696"/>
          <a:ext cx="2111375" cy="2808039"/>
        </p:xfrm>
        <a:graphic>
          <a:graphicData uri="http://schemas.openxmlformats.org/drawingml/2006/table">
            <a:tbl>
              <a:tblPr/>
              <a:tblGrid>
                <a:gridCol w="2111375"/>
              </a:tblGrid>
              <a:tr h="28080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Увлекательные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игры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с бумагой и Японское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A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искусство Оригами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4370" name="Text Box 34"/>
          <p:cNvSpPr txBox="1">
            <a:spLocks noChangeArrowheads="1"/>
          </p:cNvSpPr>
          <p:nvPr/>
        </p:nvSpPr>
        <p:spPr bwMode="auto">
          <a:xfrm>
            <a:off x="3563888" y="3717032"/>
            <a:ext cx="182086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200" b="1" dirty="0">
                <a:solidFill>
                  <a:srgbClr val="0033CC"/>
                </a:solidFill>
              </a:rPr>
              <a:t>Организация </a:t>
            </a:r>
          </a:p>
          <a:p>
            <a:pPr eaLnBrk="1" hangingPunct="1"/>
            <a:r>
              <a:rPr lang="ru-RU" altLang="ru-RU" sz="1200" b="1" dirty="0">
                <a:solidFill>
                  <a:srgbClr val="0033CC"/>
                </a:solidFill>
              </a:rPr>
              <a:t>опытно - экспериментальной деятельности </a:t>
            </a:r>
          </a:p>
          <a:p>
            <a:pPr eaLnBrk="1" hangingPunct="1"/>
            <a:r>
              <a:rPr lang="ru-RU" altLang="ru-RU" sz="1200" b="1" dirty="0">
                <a:solidFill>
                  <a:srgbClr val="0033CC"/>
                </a:solidFill>
              </a:rPr>
              <a:t>с детьми 5 – 7 лет                         </a:t>
            </a:r>
            <a:endParaRPr lang="ru-RU" altLang="ru-RU" sz="1200" dirty="0">
              <a:solidFill>
                <a:srgbClr val="0033CC"/>
              </a:solidFill>
            </a:endParaRPr>
          </a:p>
          <a:p>
            <a:pPr eaLnBrk="1" hangingPunct="1"/>
            <a:r>
              <a:rPr lang="ru-RU" altLang="ru-RU" sz="1200" dirty="0">
                <a:solidFill>
                  <a:srgbClr val="0033CC"/>
                </a:solidFill>
              </a:rPr>
              <a:t> </a:t>
            </a:r>
            <a:r>
              <a:rPr lang="ru-RU" altLang="ru-RU" sz="1200" i="1" dirty="0">
                <a:solidFill>
                  <a:srgbClr val="0033CC"/>
                </a:solidFill>
              </a:rPr>
              <a:t>Из опыта работы воспитателя Борисовой Е.В. ДКОУ № 59 </a:t>
            </a:r>
            <a:endParaRPr lang="ru-RU" altLang="ru-RU" sz="1200" dirty="0">
              <a:solidFill>
                <a:srgbClr val="0033CC"/>
              </a:solidFill>
            </a:endParaRPr>
          </a:p>
          <a:p>
            <a:pPr eaLnBrk="1" hangingPunct="1"/>
            <a:r>
              <a:rPr lang="ru-RU" altLang="ru-RU" sz="1200" b="1" i="1" dirty="0">
                <a:solidFill>
                  <a:srgbClr val="0033CC"/>
                </a:solidFill>
              </a:rPr>
              <a:t> </a:t>
            </a:r>
            <a:endParaRPr lang="ru-RU" altLang="ru-RU" sz="1200" dirty="0">
              <a:solidFill>
                <a:srgbClr val="0033CC"/>
              </a:solidFill>
            </a:endParaRPr>
          </a:p>
          <a:p>
            <a:pPr eaLnBrk="1" hangingPunct="1"/>
            <a:endParaRPr lang="ru-RU" altLang="ru-RU" sz="1200" dirty="0">
              <a:solidFill>
                <a:srgbClr val="0033CC"/>
              </a:solidFill>
            </a:endParaRPr>
          </a:p>
        </p:txBody>
      </p:sp>
      <p:pic>
        <p:nvPicPr>
          <p:cNvPr id="14371" name="Picture 35" descr="j0233971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996952"/>
            <a:ext cx="725487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2" name="Picture 36" descr="j0428095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5157192"/>
            <a:ext cx="6699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3" name="Picture 8" descr="http://im8-tub.yandex.net/i?id=384979626-12-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2564904"/>
            <a:ext cx="10795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4" name="Picture 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1052736"/>
            <a:ext cx="4032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75" name="Picture 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0392" y="764704"/>
            <a:ext cx="4032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76" name="Picture 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996952"/>
            <a:ext cx="4032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77" name="Picture 4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005064"/>
            <a:ext cx="4032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78" name="Picture 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4077072"/>
            <a:ext cx="4032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79" name="Picture 4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713" y="2205038"/>
            <a:ext cx="6842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80" name="Picture 4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5516563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81" name="Picture 45" descr="1_1"/>
          <p:cNvPicPr>
            <a:picLocks noChangeAspect="1" noChangeArrowheads="1"/>
          </p:cNvPicPr>
          <p:nvPr/>
        </p:nvPicPr>
        <p:blipFill>
          <a:blip r:embed="rId8" cstate="print">
            <a:lum bright="-24000" contrast="-12000"/>
          </a:blip>
          <a:srcRect/>
          <a:stretch>
            <a:fillRect/>
          </a:stretch>
        </p:blipFill>
        <p:spPr bwMode="auto">
          <a:xfrm>
            <a:off x="7770813" y="4868863"/>
            <a:ext cx="773112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1268760"/>
            <a:ext cx="1187140" cy="10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DSCF0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293096"/>
            <a:ext cx="3049716" cy="228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 descr="5aa530a6fe32375cf4edee9baa24348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005064"/>
            <a:ext cx="16573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4" name="Text Box 2"/>
          <p:cNvSpPr txBox="1">
            <a:spLocks noChangeArrowheads="1"/>
          </p:cNvSpPr>
          <p:nvPr/>
        </p:nvSpPr>
        <p:spPr bwMode="auto">
          <a:xfrm>
            <a:off x="395536" y="3501008"/>
            <a:ext cx="4104630" cy="461665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i="1" dirty="0" smtClean="0">
                <a:solidFill>
                  <a:srgbClr val="0037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«Школа волшебников»</a:t>
            </a:r>
            <a:endParaRPr lang="ru-RU" altLang="ru-RU" sz="2000" dirty="0" smtClean="0">
              <a:solidFill>
                <a:srgbClr val="0037A4"/>
              </a:solidFill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G:\все для работы\Мамик  флешка\!!! фото на улице эксперименты\света 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149080"/>
            <a:ext cx="3008149" cy="2256112"/>
          </a:xfrm>
          <a:prstGeom prst="rect">
            <a:avLst/>
          </a:prstGeom>
          <a:noFill/>
        </p:spPr>
      </p:pic>
      <p:pic>
        <p:nvPicPr>
          <p:cNvPr id="11" name="Picture 3" descr="G:\для сайта фото и презентации\фото дети 2015\20100117_121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124744"/>
            <a:ext cx="3643760" cy="2732820"/>
          </a:xfrm>
          <a:prstGeom prst="rect">
            <a:avLst/>
          </a:prstGeom>
          <a:noFill/>
        </p:spPr>
      </p:pic>
      <p:pic>
        <p:nvPicPr>
          <p:cNvPr id="12" name="Picture 2" descr="G:\для сайта фото и презентации\фото дети 2015\20100117_1255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052736"/>
            <a:ext cx="2952328" cy="2214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_DSC55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32302"/>
            <a:ext cx="3491880" cy="2648019"/>
          </a:xfrm>
          <a:prstGeom prst="rect">
            <a:avLst/>
          </a:prstGeom>
          <a:noFill/>
        </p:spPr>
      </p:pic>
      <p:pic>
        <p:nvPicPr>
          <p:cNvPr id="7173" name="Picture 5" descr="_DSC55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114887"/>
            <a:ext cx="3779912" cy="2743113"/>
          </a:xfrm>
          <a:prstGeom prst="rect">
            <a:avLst/>
          </a:prstGeom>
          <a:noFill/>
        </p:spPr>
      </p:pic>
      <p:pic>
        <p:nvPicPr>
          <p:cNvPr id="7176" name="Picture 8" descr="_DSC55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149080"/>
            <a:ext cx="3651609" cy="2708920"/>
          </a:xfrm>
          <a:prstGeom prst="rect">
            <a:avLst/>
          </a:prstGeom>
          <a:noFill/>
        </p:spPr>
      </p:pic>
      <p:pic>
        <p:nvPicPr>
          <p:cNvPr id="7177" name="Picture 9" descr="_DSC55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2020" y="692696"/>
            <a:ext cx="3711834" cy="2708919"/>
          </a:xfrm>
          <a:prstGeom prst="rect">
            <a:avLst/>
          </a:prstGeom>
          <a:noFill/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691680" y="3501008"/>
            <a:ext cx="5616624" cy="461665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Работа в кружке «Умелые ручки»</a:t>
            </a:r>
          </a:p>
        </p:txBody>
      </p:sp>
      <p:pic>
        <p:nvPicPr>
          <p:cNvPr id="8" name="Рисунок 10" descr="fb1be303ff33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96552" y="2924944"/>
            <a:ext cx="1676009" cy="151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51520" y="836712"/>
            <a:ext cx="8568952" cy="461665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1400" dirty="0" smtClean="0"/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Коллективный выбор тематического проекта для практикума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67544" y="1844824"/>
            <a:ext cx="3600400" cy="400110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 друг электричество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364088" y="1844824"/>
            <a:ext cx="2736304" cy="400110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Волшебница водичка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ledavoda.ru/sites/leda/files/upload/%D1%81%D1%82%D0%B0%D1%82%D1%8C%D0%B8/D2V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852936"/>
            <a:ext cx="3495328" cy="3495329"/>
          </a:xfrm>
          <a:prstGeom prst="rect">
            <a:avLst/>
          </a:prstGeom>
          <a:noFill/>
        </p:spPr>
      </p:pic>
      <p:pic>
        <p:nvPicPr>
          <p:cNvPr id="1028" name="Picture 4" descr="http://dou83.ucoz.ru/2013-2014/iletis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96952"/>
            <a:ext cx="4104456" cy="3078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907704" y="908720"/>
            <a:ext cx="5040560" cy="461665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Практикум по теме мастер-класса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11" descr="http://vmurmanske.ru/serverdata/udata/news/456548888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060848"/>
            <a:ext cx="6094879" cy="123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31640" y="50851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043608" y="4149080"/>
            <a:ext cx="5040560" cy="1323439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800000"/>
                </a:solidFill>
              </a:rPr>
              <a:t>Наш друг электричество</a:t>
            </a:r>
            <a:endParaRPr lang="ru-RU" sz="4000" b="1" dirty="0">
              <a:solidFill>
                <a:srgbClr val="800000"/>
              </a:solidFill>
            </a:endParaRPr>
          </a:p>
        </p:txBody>
      </p:sp>
      <p:pic>
        <p:nvPicPr>
          <p:cNvPr id="7" name="Picture 4" descr="C:\Documents and Settings\Владелец\Мои документы\Мои рисунки\009da6457aad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645024"/>
            <a:ext cx="1741488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907704" y="908720"/>
            <a:ext cx="5040560" cy="461665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Практикум по теме мастер-класса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2636912"/>
            <a:ext cx="16954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55576" y="1916832"/>
            <a:ext cx="5040560" cy="1754326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Вода достоянье народа, </a:t>
            </a:r>
          </a:p>
          <a:p>
            <a:pPr algn="ctr"/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водой мы должны дорожить</a:t>
            </a: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44034" name="Picture 2" descr="http://catalog.ykt.ru/images/company/files/2703/images/%D0%91%D0%B5%D0%B7%D1%8B%D0%BC%D1%8F%D0%BD%D0%BD%D1%8B%D0%B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933056"/>
            <a:ext cx="4150930" cy="2481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9512" y="1988840"/>
            <a:ext cx="900112" cy="4464174"/>
            <a:chOff x="720" y="1296"/>
            <a:chExt cx="1367" cy="2542"/>
          </a:xfrm>
        </p:grpSpPr>
        <p:sp>
          <p:nvSpPr>
            <p:cNvPr id="46083" name="AutoShape 3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084" name="AutoShape 4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085" name="AutoShape 5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086" name="AutoShape 6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087" name="AutoShape 7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088" name="AutoShape 8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46090" name="Oval 10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46091" name="Oval 11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092" name="Oval 12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093" name="Oval 13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094" name="Oval 14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46095" name="Text Box 15"/>
            <p:cNvSpPr txBox="1">
              <a:spLocks noChangeArrowheads="1"/>
            </p:cNvSpPr>
            <p:nvPr/>
          </p:nvSpPr>
          <p:spPr bwMode="gray">
            <a:xfrm>
              <a:off x="1248" y="1400"/>
              <a:ext cx="280" cy="2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46096" name="Text Box 16"/>
            <p:cNvSpPr txBox="1">
              <a:spLocks noChangeArrowheads="1"/>
            </p:cNvSpPr>
            <p:nvPr/>
          </p:nvSpPr>
          <p:spPr bwMode="gray">
            <a:xfrm>
              <a:off x="768" y="1776"/>
              <a:ext cx="1295" cy="2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en-US" sz="2000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907704" y="1916832"/>
            <a:ext cx="936625" cy="4607049"/>
            <a:chOff x="2208" y="1296"/>
            <a:chExt cx="1365" cy="2542"/>
          </a:xfrm>
        </p:grpSpPr>
        <p:sp>
          <p:nvSpPr>
            <p:cNvPr id="46098" name="AutoShape 18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099" name="AutoShape 19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100" name="AutoShape 20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101" name="AutoShape 21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102" name="Oval 22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46103" name="Oval 23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6104" name="Oval 24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6105" name="Oval 25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6106" name="Oval 26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6107" name="Text Box 27"/>
            <p:cNvSpPr txBox="1">
              <a:spLocks noChangeArrowheads="1"/>
            </p:cNvSpPr>
            <p:nvPr/>
          </p:nvSpPr>
          <p:spPr bwMode="gray">
            <a:xfrm>
              <a:off x="2740" y="1400"/>
              <a:ext cx="268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46108" name="Text Box 28"/>
            <p:cNvSpPr txBox="1">
              <a:spLocks noChangeArrowheads="1"/>
            </p:cNvSpPr>
            <p:nvPr/>
          </p:nvSpPr>
          <p:spPr bwMode="gray">
            <a:xfrm>
              <a:off x="2257" y="1776"/>
              <a:ext cx="129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46109" name="AutoShape 29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110" name="AutoShape 30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6141" name="Text Box 61"/>
          <p:cNvSpPr txBox="1">
            <a:spLocks noChangeArrowheads="1"/>
          </p:cNvSpPr>
          <p:nvPr/>
        </p:nvSpPr>
        <p:spPr bwMode="auto">
          <a:xfrm>
            <a:off x="0" y="692696"/>
            <a:ext cx="9144000" cy="822325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800000"/>
                </a:solidFill>
              </a:rPr>
              <a:t>Сотворчество и опытно – экспериментальная деятельность</a:t>
            </a:r>
            <a:endParaRPr lang="ru-RU" sz="2800" b="1">
              <a:solidFill>
                <a:srgbClr val="800000"/>
              </a:solidFill>
              <a:latin typeface="Verdana" pitchFamily="34" charset="0"/>
            </a:endParaRPr>
          </a:p>
        </p:txBody>
      </p:sp>
      <p:pic>
        <p:nvPicPr>
          <p:cNvPr id="46145" name="Picture 65" descr="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99" t="8971" r="19048" b="12593"/>
          <a:stretch>
            <a:fillRect/>
          </a:stretch>
        </p:blipFill>
        <p:spPr bwMode="auto">
          <a:xfrm>
            <a:off x="5292725" y="2133600"/>
            <a:ext cx="276225" cy="361950"/>
          </a:xfrm>
          <a:prstGeom prst="rect">
            <a:avLst/>
          </a:prstGeom>
          <a:noFill/>
        </p:spPr>
      </p:pic>
      <p:grpSp>
        <p:nvGrpSpPr>
          <p:cNvPr id="5" name="Group 96"/>
          <p:cNvGrpSpPr>
            <a:grpSpLocks/>
          </p:cNvGrpSpPr>
          <p:nvPr/>
        </p:nvGrpSpPr>
        <p:grpSpPr bwMode="auto">
          <a:xfrm>
            <a:off x="5004048" y="1772816"/>
            <a:ext cx="936625" cy="4753223"/>
            <a:chOff x="2208" y="1296"/>
            <a:chExt cx="1365" cy="2542"/>
          </a:xfrm>
        </p:grpSpPr>
        <p:sp>
          <p:nvSpPr>
            <p:cNvPr id="46177" name="AutoShape 97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178" name="AutoShape 98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179" name="AutoShape 99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180" name="AutoShape 100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181" name="Oval 101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46182" name="Oval 102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6183" name="Oval 103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6184" name="Oval 104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6185" name="Oval 105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6186" name="Text Box 106"/>
            <p:cNvSpPr txBox="1">
              <a:spLocks noChangeArrowheads="1"/>
            </p:cNvSpPr>
            <p:nvPr/>
          </p:nvSpPr>
          <p:spPr bwMode="gray">
            <a:xfrm>
              <a:off x="2740" y="1400"/>
              <a:ext cx="268" cy="2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46187" name="Text Box 107"/>
            <p:cNvSpPr txBox="1">
              <a:spLocks noChangeArrowheads="1"/>
            </p:cNvSpPr>
            <p:nvPr/>
          </p:nvSpPr>
          <p:spPr bwMode="gray">
            <a:xfrm>
              <a:off x="2257" y="1776"/>
              <a:ext cx="1295" cy="2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46188" name="AutoShape 108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189" name="AutoShape 109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" name="Group 125"/>
          <p:cNvGrpSpPr>
            <a:grpSpLocks/>
          </p:cNvGrpSpPr>
          <p:nvPr/>
        </p:nvGrpSpPr>
        <p:grpSpPr bwMode="auto">
          <a:xfrm>
            <a:off x="7885113" y="1700809"/>
            <a:ext cx="936625" cy="4752380"/>
            <a:chOff x="2208" y="1296"/>
            <a:chExt cx="1365" cy="2542"/>
          </a:xfrm>
        </p:grpSpPr>
        <p:sp>
          <p:nvSpPr>
            <p:cNvPr id="46206" name="AutoShape 126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07" name="AutoShape 127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08" name="AutoShape 128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09" name="AutoShape 129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10" name="Oval 130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46211" name="Oval 131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6212" name="Oval 132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6213" name="Oval 133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6214" name="Oval 134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6215" name="Text Box 135"/>
            <p:cNvSpPr txBox="1">
              <a:spLocks noChangeArrowheads="1"/>
            </p:cNvSpPr>
            <p:nvPr/>
          </p:nvSpPr>
          <p:spPr bwMode="gray">
            <a:xfrm>
              <a:off x="2740" y="1400"/>
              <a:ext cx="268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46216" name="Text Box 136"/>
            <p:cNvSpPr txBox="1">
              <a:spLocks noChangeArrowheads="1"/>
            </p:cNvSpPr>
            <p:nvPr/>
          </p:nvSpPr>
          <p:spPr bwMode="gray">
            <a:xfrm>
              <a:off x="2257" y="1776"/>
              <a:ext cx="129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46217" name="AutoShape 137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18" name="AutoShape 138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" name="Group 168"/>
          <p:cNvGrpSpPr>
            <a:grpSpLocks/>
          </p:cNvGrpSpPr>
          <p:nvPr/>
        </p:nvGrpSpPr>
        <p:grpSpPr bwMode="auto">
          <a:xfrm>
            <a:off x="1043608" y="1916832"/>
            <a:ext cx="865187" cy="4608512"/>
            <a:chOff x="3692" y="1296"/>
            <a:chExt cx="1367" cy="2542"/>
          </a:xfrm>
        </p:grpSpPr>
        <p:sp>
          <p:nvSpPr>
            <p:cNvPr id="46249" name="AutoShape 169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50" name="AutoShape 170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51" name="AutoShape 171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52" name="AutoShape 172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" name="Group 173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46254" name="Oval 174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46255" name="Oval 175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256" name="Oval 176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257" name="Oval 177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258" name="Oval 178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46259" name="Text Box 179"/>
            <p:cNvSpPr txBox="1">
              <a:spLocks noChangeArrowheads="1"/>
            </p:cNvSpPr>
            <p:nvPr/>
          </p:nvSpPr>
          <p:spPr bwMode="gray">
            <a:xfrm>
              <a:off x="4216" y="1400"/>
              <a:ext cx="291" cy="2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46260" name="Text Box 180"/>
            <p:cNvSpPr txBox="1">
              <a:spLocks noChangeArrowheads="1"/>
            </p:cNvSpPr>
            <p:nvPr/>
          </p:nvSpPr>
          <p:spPr bwMode="gray">
            <a:xfrm>
              <a:off x="3880" y="1776"/>
              <a:ext cx="1159" cy="15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r>
                <a:rPr lang="ru-RU" b="1" dirty="0">
                  <a:solidFill>
                    <a:srgbClr val="000000"/>
                  </a:solidFill>
                </a:rPr>
                <a:t>Решение проблемных</a:t>
              </a:r>
            </a:p>
            <a:p>
              <a:r>
                <a:rPr lang="ru-RU" b="1" dirty="0">
                  <a:solidFill>
                    <a:srgbClr val="000000"/>
                  </a:solidFill>
                </a:rPr>
                <a:t> ситуаций</a:t>
              </a:r>
              <a:endParaRPr lang="en-US" sz="2000" dirty="0"/>
            </a:p>
          </p:txBody>
        </p:sp>
        <p:sp>
          <p:nvSpPr>
            <p:cNvPr id="46261" name="AutoShape 181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62" name="AutoShape 182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" name="Group 183"/>
          <p:cNvGrpSpPr>
            <a:grpSpLocks/>
          </p:cNvGrpSpPr>
          <p:nvPr/>
        </p:nvGrpSpPr>
        <p:grpSpPr bwMode="auto">
          <a:xfrm>
            <a:off x="2987824" y="1772816"/>
            <a:ext cx="911225" cy="4752405"/>
            <a:chOff x="720" y="1296"/>
            <a:chExt cx="1367" cy="2542"/>
          </a:xfrm>
        </p:grpSpPr>
        <p:sp>
          <p:nvSpPr>
            <p:cNvPr id="46264" name="AutoShape 18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65" name="AutoShape 18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66" name="AutoShape 18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67" name="AutoShape 18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68" name="AutoShape 18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69" name="AutoShape 18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" name="Group 19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46271" name="Oval 19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46272" name="Oval 19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273" name="Oval 19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274" name="Oval 19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275" name="Oval 19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46276" name="Text Box 196"/>
            <p:cNvSpPr txBox="1">
              <a:spLocks noChangeArrowheads="1"/>
            </p:cNvSpPr>
            <p:nvPr/>
          </p:nvSpPr>
          <p:spPr bwMode="gray">
            <a:xfrm>
              <a:off x="1249" y="1400"/>
              <a:ext cx="276" cy="1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46277" name="Text Box 19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5" cy="2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en-US" sz="2000"/>
            </a:p>
          </p:txBody>
        </p:sp>
      </p:grpSp>
      <p:grpSp>
        <p:nvGrpSpPr>
          <p:cNvPr id="11" name="Group 198"/>
          <p:cNvGrpSpPr>
            <a:grpSpLocks/>
          </p:cNvGrpSpPr>
          <p:nvPr/>
        </p:nvGrpSpPr>
        <p:grpSpPr bwMode="auto">
          <a:xfrm>
            <a:off x="6012160" y="1772816"/>
            <a:ext cx="911225" cy="4752975"/>
            <a:chOff x="720" y="1296"/>
            <a:chExt cx="1367" cy="2542"/>
          </a:xfrm>
        </p:grpSpPr>
        <p:sp>
          <p:nvSpPr>
            <p:cNvPr id="46279" name="AutoShape 199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80" name="AutoShape 200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81" name="AutoShape 201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82" name="AutoShape 202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83" name="AutoShape 203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84" name="AutoShape 204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2" name="Group 205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46286" name="Oval 206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46287" name="Oval 207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288" name="Oval 208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289" name="Oval 209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290" name="Oval 210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46291" name="Text Box 211"/>
            <p:cNvSpPr txBox="1">
              <a:spLocks noChangeArrowheads="1"/>
            </p:cNvSpPr>
            <p:nvPr/>
          </p:nvSpPr>
          <p:spPr bwMode="gray">
            <a:xfrm>
              <a:off x="1249" y="1400"/>
              <a:ext cx="276" cy="1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46292" name="Text Box 212"/>
            <p:cNvSpPr txBox="1">
              <a:spLocks noChangeArrowheads="1"/>
            </p:cNvSpPr>
            <p:nvPr/>
          </p:nvSpPr>
          <p:spPr bwMode="gray">
            <a:xfrm>
              <a:off x="768" y="1776"/>
              <a:ext cx="129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en-US" sz="2000"/>
            </a:p>
          </p:txBody>
        </p:sp>
      </p:grpSp>
      <p:grpSp>
        <p:nvGrpSpPr>
          <p:cNvPr id="13" name="Group 213"/>
          <p:cNvGrpSpPr>
            <a:grpSpLocks/>
          </p:cNvGrpSpPr>
          <p:nvPr/>
        </p:nvGrpSpPr>
        <p:grpSpPr bwMode="auto">
          <a:xfrm>
            <a:off x="6948264" y="1772816"/>
            <a:ext cx="865187" cy="4753099"/>
            <a:chOff x="3692" y="1296"/>
            <a:chExt cx="1367" cy="2542"/>
          </a:xfrm>
        </p:grpSpPr>
        <p:sp>
          <p:nvSpPr>
            <p:cNvPr id="46294" name="AutoShape 214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95" name="AutoShape 215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96" name="AutoShape 216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297" name="AutoShape 217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4" name="Group 218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46299" name="Oval 21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46300" name="Oval 22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301" name="Oval 22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302" name="Oval 22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303" name="Oval 22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46304" name="Text Box 224"/>
            <p:cNvSpPr txBox="1">
              <a:spLocks noChangeArrowheads="1"/>
            </p:cNvSpPr>
            <p:nvPr/>
          </p:nvSpPr>
          <p:spPr bwMode="gray">
            <a:xfrm>
              <a:off x="4216" y="1400"/>
              <a:ext cx="291" cy="2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46305" name="Text Box 225"/>
            <p:cNvSpPr txBox="1">
              <a:spLocks noChangeArrowheads="1"/>
            </p:cNvSpPr>
            <p:nvPr/>
          </p:nvSpPr>
          <p:spPr bwMode="gray">
            <a:xfrm>
              <a:off x="3745" y="1776"/>
              <a:ext cx="1294" cy="2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46306" name="AutoShape 226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307" name="AutoShape 227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5" name="Group 228"/>
          <p:cNvGrpSpPr>
            <a:grpSpLocks/>
          </p:cNvGrpSpPr>
          <p:nvPr/>
        </p:nvGrpSpPr>
        <p:grpSpPr bwMode="auto">
          <a:xfrm>
            <a:off x="3995936" y="1844824"/>
            <a:ext cx="865188" cy="4681215"/>
            <a:chOff x="3692" y="1296"/>
            <a:chExt cx="1367" cy="2542"/>
          </a:xfrm>
        </p:grpSpPr>
        <p:sp>
          <p:nvSpPr>
            <p:cNvPr id="46309" name="AutoShape 229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310" name="AutoShape 230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311" name="AutoShape 231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312" name="AutoShape 232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6" name="Group 233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46314" name="Oval 234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46315" name="Oval 235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316" name="Oval 236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317" name="Oval 237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6318" name="Oval 238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46319" name="Text Box 239"/>
            <p:cNvSpPr txBox="1">
              <a:spLocks noChangeArrowheads="1"/>
            </p:cNvSpPr>
            <p:nvPr/>
          </p:nvSpPr>
          <p:spPr bwMode="gray">
            <a:xfrm>
              <a:off x="4216" y="1400"/>
              <a:ext cx="291" cy="2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46320" name="Text Box 240"/>
            <p:cNvSpPr txBox="1">
              <a:spLocks noChangeArrowheads="1"/>
            </p:cNvSpPr>
            <p:nvPr/>
          </p:nvSpPr>
          <p:spPr bwMode="gray">
            <a:xfrm>
              <a:off x="3745" y="1776"/>
              <a:ext cx="1294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46321" name="AutoShape 241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322" name="AutoShape 242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46323" name="Picture 243" descr="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99" t="8971" r="19048" b="12593"/>
          <a:stretch>
            <a:fillRect/>
          </a:stretch>
        </p:blipFill>
        <p:spPr bwMode="auto">
          <a:xfrm>
            <a:off x="8172400" y="1340768"/>
            <a:ext cx="276225" cy="361950"/>
          </a:xfrm>
          <a:prstGeom prst="rect">
            <a:avLst/>
          </a:prstGeom>
          <a:noFill/>
        </p:spPr>
      </p:pic>
      <p:pic>
        <p:nvPicPr>
          <p:cNvPr id="46324" name="Picture 244" descr="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99" t="8971" r="19048" b="12593"/>
          <a:stretch>
            <a:fillRect/>
          </a:stretch>
        </p:blipFill>
        <p:spPr bwMode="auto">
          <a:xfrm>
            <a:off x="7236296" y="1484784"/>
            <a:ext cx="276225" cy="361950"/>
          </a:xfrm>
          <a:prstGeom prst="rect">
            <a:avLst/>
          </a:prstGeom>
          <a:noFill/>
        </p:spPr>
      </p:pic>
      <p:pic>
        <p:nvPicPr>
          <p:cNvPr id="46325" name="Picture 245" descr="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99" t="8971" r="19048" b="12593"/>
          <a:stretch>
            <a:fillRect/>
          </a:stretch>
        </p:blipFill>
        <p:spPr bwMode="auto">
          <a:xfrm>
            <a:off x="6300192" y="1484784"/>
            <a:ext cx="276225" cy="361950"/>
          </a:xfrm>
          <a:prstGeom prst="rect">
            <a:avLst/>
          </a:prstGeom>
          <a:noFill/>
        </p:spPr>
      </p:pic>
      <p:pic>
        <p:nvPicPr>
          <p:cNvPr id="46326" name="Picture 246" descr="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99" t="8971" r="19048" b="12593"/>
          <a:stretch>
            <a:fillRect/>
          </a:stretch>
        </p:blipFill>
        <p:spPr bwMode="auto">
          <a:xfrm>
            <a:off x="5364088" y="1484784"/>
            <a:ext cx="276225" cy="361950"/>
          </a:xfrm>
          <a:prstGeom prst="rect">
            <a:avLst/>
          </a:prstGeom>
          <a:noFill/>
        </p:spPr>
      </p:pic>
      <p:pic>
        <p:nvPicPr>
          <p:cNvPr id="46327" name="Picture 247" descr="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99" t="8971" r="19048" b="12593"/>
          <a:stretch>
            <a:fillRect/>
          </a:stretch>
        </p:blipFill>
        <p:spPr bwMode="auto">
          <a:xfrm>
            <a:off x="4283968" y="1484784"/>
            <a:ext cx="276225" cy="361950"/>
          </a:xfrm>
          <a:prstGeom prst="rect">
            <a:avLst/>
          </a:prstGeom>
          <a:noFill/>
        </p:spPr>
      </p:pic>
      <p:pic>
        <p:nvPicPr>
          <p:cNvPr id="46329" name="Picture 249" descr="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99" t="8971" r="19048" b="12593"/>
          <a:stretch>
            <a:fillRect/>
          </a:stretch>
        </p:blipFill>
        <p:spPr bwMode="auto">
          <a:xfrm>
            <a:off x="467544" y="1700808"/>
            <a:ext cx="276225" cy="361950"/>
          </a:xfrm>
          <a:prstGeom prst="rect">
            <a:avLst/>
          </a:prstGeom>
          <a:noFill/>
        </p:spPr>
      </p:pic>
      <p:pic>
        <p:nvPicPr>
          <p:cNvPr id="46330" name="Picture 250" descr="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99" t="8971" r="19048" b="12593"/>
          <a:stretch>
            <a:fillRect/>
          </a:stretch>
        </p:blipFill>
        <p:spPr bwMode="auto">
          <a:xfrm>
            <a:off x="3275856" y="1412776"/>
            <a:ext cx="276225" cy="361950"/>
          </a:xfrm>
          <a:prstGeom prst="rect">
            <a:avLst/>
          </a:prstGeom>
          <a:noFill/>
        </p:spPr>
      </p:pic>
      <p:pic>
        <p:nvPicPr>
          <p:cNvPr id="46331" name="Picture 251" descr="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99" t="8971" r="19048" b="12593"/>
          <a:stretch>
            <a:fillRect/>
          </a:stretch>
        </p:blipFill>
        <p:spPr bwMode="auto">
          <a:xfrm>
            <a:off x="2267744" y="1628800"/>
            <a:ext cx="276225" cy="361950"/>
          </a:xfrm>
          <a:prstGeom prst="rect">
            <a:avLst/>
          </a:prstGeom>
          <a:noFill/>
        </p:spPr>
      </p:pic>
      <p:pic>
        <p:nvPicPr>
          <p:cNvPr id="46332" name="Picture 252" descr="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99" t="8971" r="19048" b="12593"/>
          <a:stretch>
            <a:fillRect/>
          </a:stretch>
        </p:blipFill>
        <p:spPr bwMode="auto">
          <a:xfrm>
            <a:off x="1331640" y="1556792"/>
            <a:ext cx="276225" cy="361950"/>
          </a:xfrm>
          <a:prstGeom prst="rect">
            <a:avLst/>
          </a:prstGeom>
          <a:noFill/>
        </p:spPr>
      </p:pic>
      <p:sp>
        <p:nvSpPr>
          <p:cNvPr id="46333" name="Text Box 253"/>
          <p:cNvSpPr txBox="1">
            <a:spLocks noChangeArrowheads="1"/>
          </p:cNvSpPr>
          <p:nvPr/>
        </p:nvSpPr>
        <p:spPr bwMode="auto">
          <a:xfrm>
            <a:off x="395536" y="3429000"/>
            <a:ext cx="48895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ru-RU" sz="2000" b="1" dirty="0"/>
              <a:t>Экскурсии</a:t>
            </a:r>
          </a:p>
        </p:txBody>
      </p:sp>
      <p:sp>
        <p:nvSpPr>
          <p:cNvPr id="46334" name="Text Box 254"/>
          <p:cNvSpPr txBox="1">
            <a:spLocks noChangeArrowheads="1"/>
          </p:cNvSpPr>
          <p:nvPr/>
        </p:nvSpPr>
        <p:spPr bwMode="auto">
          <a:xfrm>
            <a:off x="1907704" y="2708920"/>
            <a:ext cx="1008063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Экспериментирование</a:t>
            </a:r>
          </a:p>
          <a:p>
            <a:r>
              <a:rPr lang="ru-RU" b="1" dirty="0">
                <a:solidFill>
                  <a:srgbClr val="000000"/>
                </a:solidFill>
              </a:rPr>
              <a:t>Коллекционирование</a:t>
            </a:r>
          </a:p>
          <a:p>
            <a:r>
              <a:rPr lang="ru-RU" b="1" dirty="0">
                <a:solidFill>
                  <a:srgbClr val="000000"/>
                </a:solidFill>
              </a:rPr>
              <a:t>Моделирование</a:t>
            </a:r>
            <a:endParaRPr lang="ru-RU" dirty="0"/>
          </a:p>
        </p:txBody>
      </p:sp>
      <p:sp>
        <p:nvSpPr>
          <p:cNvPr id="46335" name="Text Box 255"/>
          <p:cNvSpPr txBox="1">
            <a:spLocks noChangeArrowheads="1"/>
          </p:cNvSpPr>
          <p:nvPr/>
        </p:nvSpPr>
        <p:spPr bwMode="auto">
          <a:xfrm>
            <a:off x="3203848" y="2492896"/>
            <a:ext cx="458788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Ситуативный разговор</a:t>
            </a:r>
            <a:endParaRPr lang="ru-RU" dirty="0"/>
          </a:p>
        </p:txBody>
      </p:sp>
      <p:sp>
        <p:nvSpPr>
          <p:cNvPr id="46336" name="Text Box 256"/>
          <p:cNvSpPr txBox="1">
            <a:spLocks noChangeArrowheads="1"/>
          </p:cNvSpPr>
          <p:nvPr/>
        </p:nvSpPr>
        <p:spPr bwMode="auto">
          <a:xfrm>
            <a:off x="4211960" y="3429000"/>
            <a:ext cx="458787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Наблюдение </a:t>
            </a:r>
          </a:p>
        </p:txBody>
      </p:sp>
      <p:sp>
        <p:nvSpPr>
          <p:cNvPr id="46337" name="Text Box 257"/>
          <p:cNvSpPr txBox="1">
            <a:spLocks noChangeArrowheads="1"/>
          </p:cNvSpPr>
          <p:nvPr/>
        </p:nvSpPr>
        <p:spPr bwMode="auto">
          <a:xfrm>
            <a:off x="5076825" y="2997200"/>
            <a:ext cx="73342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Игры (сюжетные, </a:t>
            </a:r>
          </a:p>
          <a:p>
            <a:r>
              <a:rPr lang="ru-RU" b="1" dirty="0">
                <a:solidFill>
                  <a:srgbClr val="000000"/>
                </a:solidFill>
              </a:rPr>
              <a:t>с правилами)</a:t>
            </a:r>
          </a:p>
        </p:txBody>
      </p:sp>
      <p:sp>
        <p:nvSpPr>
          <p:cNvPr id="46338" name="Text Box 258"/>
          <p:cNvSpPr txBox="1">
            <a:spLocks noChangeArrowheads="1"/>
          </p:cNvSpPr>
          <p:nvPr/>
        </p:nvSpPr>
        <p:spPr bwMode="auto">
          <a:xfrm>
            <a:off x="7164288" y="2708920"/>
            <a:ext cx="458787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ru-RU" dirty="0"/>
              <a:t>Занятия-путешествия</a:t>
            </a:r>
          </a:p>
        </p:txBody>
      </p:sp>
      <p:sp>
        <p:nvSpPr>
          <p:cNvPr id="46339" name="Text Box 259"/>
          <p:cNvSpPr txBox="1">
            <a:spLocks noChangeArrowheads="1"/>
          </p:cNvSpPr>
          <p:nvPr/>
        </p:nvSpPr>
        <p:spPr bwMode="auto">
          <a:xfrm>
            <a:off x="6228184" y="2492896"/>
            <a:ext cx="458787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ru-RU" dirty="0"/>
              <a:t>Занятия-эксперименты</a:t>
            </a:r>
          </a:p>
        </p:txBody>
      </p:sp>
      <p:sp>
        <p:nvSpPr>
          <p:cNvPr id="46340" name="Text Box 260"/>
          <p:cNvSpPr txBox="1">
            <a:spLocks noChangeArrowheads="1"/>
          </p:cNvSpPr>
          <p:nvPr/>
        </p:nvSpPr>
        <p:spPr bwMode="auto">
          <a:xfrm>
            <a:off x="8101013" y="2636838"/>
            <a:ext cx="458787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ru-RU" dirty="0"/>
              <a:t>Мастерская волшебников</a:t>
            </a:r>
          </a:p>
        </p:txBody>
      </p:sp>
      <p:sp>
        <p:nvSpPr>
          <p:cNvPr id="154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Фото-00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20072" y="4221120"/>
            <a:ext cx="2946930" cy="2209866"/>
          </a:xfrm>
          <a:noFill/>
        </p:spPr>
      </p:pic>
      <p:pic>
        <p:nvPicPr>
          <p:cNvPr id="18435" name="Picture 6" descr="Фото-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5" y="980728"/>
            <a:ext cx="3024921" cy="226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9" name="Text Box 2"/>
          <p:cNvSpPr txBox="1">
            <a:spLocks noChangeArrowheads="1"/>
          </p:cNvSpPr>
          <p:nvPr/>
        </p:nvSpPr>
        <p:spPr bwMode="auto">
          <a:xfrm>
            <a:off x="611560" y="3501008"/>
            <a:ext cx="7344816" cy="523220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dirty="0" smtClean="0">
                <a:solidFill>
                  <a:srgbClr val="0037A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Творческая мастерская «Умелые руки»</a:t>
            </a:r>
          </a:p>
        </p:txBody>
      </p:sp>
      <p:pic>
        <p:nvPicPr>
          <p:cNvPr id="18437" name="Picture 9" descr="Изображение 0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980728"/>
            <a:ext cx="2952213" cy="221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1" descr="Изображение 0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238681"/>
            <a:ext cx="2952328" cy="221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6" descr="крош7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6242" y="2780928"/>
            <a:ext cx="1117758" cy="151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Изображение 0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77072"/>
            <a:ext cx="34575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3" name="Text Box 2"/>
          <p:cNvSpPr txBox="1">
            <a:spLocks noChangeArrowheads="1"/>
          </p:cNvSpPr>
          <p:nvPr/>
        </p:nvSpPr>
        <p:spPr bwMode="auto">
          <a:xfrm>
            <a:off x="395536" y="3429000"/>
            <a:ext cx="8137599" cy="400110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Творческая мастерская  «Вместе с папой, вместе с мамой»</a:t>
            </a:r>
            <a:endParaRPr lang="ru-RU" altLang="ru-RU" sz="3200" b="1" i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7412" name="Picture 11" descr="Изображение 0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149080"/>
            <a:ext cx="3276600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3" descr="Изображение 0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836712"/>
            <a:ext cx="3132986" cy="234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4" descr="Изображение 05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764704"/>
            <a:ext cx="3312988" cy="248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5" descr="50a1c2e7e8c4.png"/>
          <p:cNvPicPr>
            <a:picLocks noGrp="1" noChangeAspect="1"/>
          </p:cNvPicPr>
          <p:nvPr>
            <p:ph type="title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419872" y="1052736"/>
            <a:ext cx="2592388" cy="227729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83568" y="3062575"/>
            <a:ext cx="77048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23528" y="764704"/>
            <a:ext cx="8568952" cy="5570756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400" b="1" u="sng" dirty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мастер-класса</a:t>
            </a:r>
            <a:r>
              <a:rPr lang="ru-RU" sz="2400" b="1" dirty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представление имеющегося опыта проектной деятельности дошкольников в рамках </a:t>
            </a:r>
            <a:r>
              <a:rPr lang="ru-RU" sz="2400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ru-RU" sz="2400" dirty="0" smtClean="0">
                <a:solidFill>
                  <a:srgbClr val="0037A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37A4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федерального </a:t>
            </a:r>
            <a:r>
              <a:rPr lang="ru-RU" sz="2400" dirty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государственного образовательного </a:t>
            </a:r>
            <a:r>
              <a:rPr lang="ru-RU" sz="2400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стандарта </a:t>
            </a:r>
            <a:r>
              <a:rPr lang="ru-RU" sz="2400" dirty="0" smtClean="0">
                <a:solidFill>
                  <a:srgbClr val="0037A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через </a:t>
            </a:r>
            <a:r>
              <a:rPr lang="ru-RU" sz="2400" dirty="0">
                <a:solidFill>
                  <a:srgbClr val="0037A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поисково – исследовательскую </a:t>
            </a:r>
            <a:r>
              <a:rPr lang="ru-RU" sz="2400" dirty="0" smtClean="0">
                <a:solidFill>
                  <a:srgbClr val="0037A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деятельность</a:t>
            </a:r>
            <a:endParaRPr lang="ru-RU" sz="2400" dirty="0" smtClean="0">
              <a:solidFill>
                <a:srgbClr val="0037A4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0037A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 </a:t>
            </a:r>
            <a:endParaRPr kumimoji="0" lang="ru-RU" sz="2400" b="0" i="0" u="sng" strike="noStrike" cap="none" normalizeH="0" baseline="0" dirty="0" smtClean="0">
              <a:ln>
                <a:noFill/>
              </a:ln>
              <a:solidFill>
                <a:srgbClr val="0037A4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1.Общественная </a:t>
            </a:r>
            <a:r>
              <a:rPr lang="ru-RU" sz="2400" dirty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экспертиза имеющегося опыта реализации </a:t>
            </a:r>
            <a:r>
              <a:rPr lang="ru-RU" sz="2400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проектов поисково-исследовательской деятельности дошкольников.</a:t>
            </a:r>
            <a:endParaRPr lang="ru-RU" sz="2400" dirty="0">
              <a:solidFill>
                <a:srgbClr val="0037A4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2.Обмен опытом </a:t>
            </a:r>
            <a:r>
              <a:rPr lang="ru-RU" sz="2400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коллегами   через а</a:t>
            </a:r>
            <a:r>
              <a:rPr lang="ru-RU" sz="2400" dirty="0" smtClean="0">
                <a:solidFill>
                  <a:srgbClr val="0037A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ктивизацию коллективной  работы участников мастер-класса.</a:t>
            </a:r>
            <a:endParaRPr lang="ru-RU" sz="2400" dirty="0">
              <a:solidFill>
                <a:srgbClr val="0037A4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rgbClr val="0037A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3.Обеспечение целевого ориентира ФГОС ДО по развитию элементарных представлений ребёнка об окружающем мире и готовности его принимать собственные решения в разных видах деятельности</a:t>
            </a: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rgbClr val="0037A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rgbClr val="0037A4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3840" y="5599053"/>
            <a:ext cx="1440160" cy="1258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23528" y="188640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81"/>
          <p:cNvGrpSpPr>
            <a:grpSpLocks/>
          </p:cNvGrpSpPr>
          <p:nvPr/>
        </p:nvGrpSpPr>
        <p:grpSpPr bwMode="auto">
          <a:xfrm>
            <a:off x="539552" y="1412776"/>
            <a:ext cx="8604448" cy="5238279"/>
            <a:chOff x="-9525" y="836613"/>
            <a:chExt cx="9153525" cy="6030912"/>
          </a:xfrm>
        </p:grpSpPr>
        <p:pic>
          <p:nvPicPr>
            <p:cNvPr id="17411" name="Picture 4" descr="фон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9525" y="836613"/>
              <a:ext cx="9153525" cy="6030912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1" name="Овал 180"/>
            <p:cNvSpPr/>
            <p:nvPr/>
          </p:nvSpPr>
          <p:spPr>
            <a:xfrm>
              <a:off x="3635375" y="3213101"/>
              <a:ext cx="2016125" cy="14398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635896" y="1772816"/>
            <a:ext cx="1944688" cy="1582738"/>
            <a:chOff x="2381" y="73"/>
            <a:chExt cx="998" cy="1033"/>
          </a:xfrm>
        </p:grpSpPr>
        <p:sp>
          <p:nvSpPr>
            <p:cNvPr id="34839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2381" y="73"/>
              <a:ext cx="87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2000" kern="1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Городская</a:t>
              </a:r>
            </a:p>
            <a:p>
              <a:pPr algn="ctr"/>
              <a:r>
                <a:rPr lang="ru-RU" sz="2000" kern="1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"/>
                  <a:cs typeface="Arial"/>
                </a:rPr>
                <a:t>библиотека</a:t>
              </a:r>
            </a:p>
          </p:txBody>
        </p:sp>
        <p:pic>
          <p:nvPicPr>
            <p:cNvPr id="34840" name="Picture 20" descr="BS00554_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62" y="482"/>
              <a:ext cx="717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Группа 187"/>
          <p:cNvGrpSpPr>
            <a:grpSpLocks/>
          </p:cNvGrpSpPr>
          <p:nvPr/>
        </p:nvGrpSpPr>
        <p:grpSpPr bwMode="auto">
          <a:xfrm>
            <a:off x="1331913" y="4724400"/>
            <a:ext cx="2935287" cy="1827213"/>
            <a:chOff x="1331640" y="4725144"/>
            <a:chExt cx="2934854" cy="1825945"/>
          </a:xfrm>
        </p:grpSpPr>
        <p:sp>
          <p:nvSpPr>
            <p:cNvPr id="34837" name="WordArt 175"/>
            <p:cNvSpPr>
              <a:spLocks noChangeArrowheads="1" noChangeShapeType="1" noTextEdit="1"/>
            </p:cNvSpPr>
            <p:nvPr/>
          </p:nvSpPr>
          <p:spPr bwMode="auto">
            <a:xfrm>
              <a:off x="1331640" y="5949280"/>
              <a:ext cx="1902363" cy="6018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2000" kern="1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Arial"/>
                  <a:cs typeface="Arial"/>
                </a:rPr>
                <a:t>Школа искусств</a:t>
              </a:r>
            </a:p>
          </p:txBody>
        </p:sp>
        <p:pic>
          <p:nvPicPr>
            <p:cNvPr id="34838" name="Picture 176" descr="pe02282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15816" y="4725144"/>
              <a:ext cx="1350678" cy="12398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7"/>
          <p:cNvGrpSpPr>
            <a:grpSpLocks/>
          </p:cNvGrpSpPr>
          <p:nvPr/>
        </p:nvGrpSpPr>
        <p:grpSpPr bwMode="auto">
          <a:xfrm>
            <a:off x="395288" y="3860800"/>
            <a:ext cx="1758950" cy="1441450"/>
            <a:chOff x="158" y="2115"/>
            <a:chExt cx="1246" cy="1190"/>
          </a:xfrm>
        </p:grpSpPr>
        <p:sp>
          <p:nvSpPr>
            <p:cNvPr id="34835" name="WordArt 178"/>
            <p:cNvSpPr>
              <a:spLocks noChangeArrowheads="1" noChangeShapeType="1" noTextEdit="1"/>
            </p:cNvSpPr>
            <p:nvPr/>
          </p:nvSpPr>
          <p:spPr bwMode="auto">
            <a:xfrm>
              <a:off x="158" y="2115"/>
              <a:ext cx="835" cy="45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CC3300"/>
                  </a:solidFill>
                  <a:latin typeface="Arial"/>
                  <a:cs typeface="Arial"/>
                </a:rPr>
                <a:t>ЦДиК</a:t>
              </a:r>
            </a:p>
          </p:txBody>
        </p:sp>
        <p:pic>
          <p:nvPicPr>
            <p:cNvPr id="34836" name="Picture 179" descr="J0283609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476" y="2478"/>
              <a:ext cx="928" cy="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22" name="TextBox 184"/>
          <p:cNvSpPr txBox="1">
            <a:spLocks noChangeArrowheads="1"/>
          </p:cNvSpPr>
          <p:nvPr/>
        </p:nvSpPr>
        <p:spPr bwMode="auto">
          <a:xfrm>
            <a:off x="4139952" y="3573016"/>
            <a:ext cx="136879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rgbClr val="CC0000"/>
                </a:solidFill>
                <a:latin typeface="Bookman Old Style" pitchFamily="18" charset="0"/>
              </a:rPr>
              <a:t>МДОУ №59</a:t>
            </a:r>
          </a:p>
        </p:txBody>
      </p:sp>
      <p:pic>
        <p:nvPicPr>
          <p:cNvPr id="34823" name="Picture 181" descr="ScannedImage-34"/>
          <p:cNvPicPr>
            <a:picLocks noChangeAspect="1" noChangeArrowheads="1"/>
          </p:cNvPicPr>
          <p:nvPr/>
        </p:nvPicPr>
        <p:blipFill>
          <a:blip r:embed="rId7" cstate="print">
            <a:lum bright="6000"/>
          </a:blip>
          <a:srcRect/>
          <a:stretch>
            <a:fillRect/>
          </a:stretch>
        </p:blipFill>
        <p:spPr bwMode="auto">
          <a:xfrm>
            <a:off x="1043608" y="1772816"/>
            <a:ext cx="2089150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2" descr="C:\Documents and Settings\Admin\Мои документы\Мои рисунки\Изображение\Изображение 07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125" y="2762758"/>
            <a:ext cx="1584275" cy="118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5" name="Text Box 183"/>
          <p:cNvSpPr txBox="1">
            <a:spLocks noChangeArrowheads="1"/>
          </p:cNvSpPr>
          <p:nvPr/>
        </p:nvSpPr>
        <p:spPr bwMode="auto">
          <a:xfrm>
            <a:off x="7885113" y="2349500"/>
            <a:ext cx="955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34826" name="Text Box 184"/>
          <p:cNvSpPr txBox="1">
            <a:spLocks noChangeArrowheads="1"/>
          </p:cNvSpPr>
          <p:nvPr/>
        </p:nvSpPr>
        <p:spPr bwMode="auto">
          <a:xfrm>
            <a:off x="7956376" y="2708920"/>
            <a:ext cx="9363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3200" b="1" dirty="0">
                <a:solidFill>
                  <a:srgbClr val="CC0000"/>
                </a:solidFill>
              </a:rPr>
              <a:t>ДКГ</a:t>
            </a:r>
          </a:p>
        </p:txBody>
      </p:sp>
      <p:pic>
        <p:nvPicPr>
          <p:cNvPr id="34827" name="Picture 185" descr="Изображение 00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588" y="4558785"/>
            <a:ext cx="1799852" cy="134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Text Box 186"/>
          <p:cNvSpPr txBox="1">
            <a:spLocks noChangeArrowheads="1"/>
          </p:cNvSpPr>
          <p:nvPr/>
        </p:nvSpPr>
        <p:spPr bwMode="auto">
          <a:xfrm>
            <a:off x="6877050" y="3860800"/>
            <a:ext cx="13858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200" b="1">
                <a:solidFill>
                  <a:srgbClr val="FFFF00"/>
                </a:solidFill>
              </a:rPr>
              <a:t>музей</a:t>
            </a:r>
          </a:p>
        </p:txBody>
      </p:sp>
      <p:sp>
        <p:nvSpPr>
          <p:cNvPr id="34829" name="Text Box 188"/>
          <p:cNvSpPr txBox="1">
            <a:spLocks noChangeArrowheads="1"/>
          </p:cNvSpPr>
          <p:nvPr/>
        </p:nvSpPr>
        <p:spPr bwMode="auto">
          <a:xfrm>
            <a:off x="6372200" y="1556792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 dirty="0">
                <a:solidFill>
                  <a:srgbClr val="CC3300"/>
                </a:solidFill>
              </a:rPr>
              <a:t>МОУ СОШ № 1</a:t>
            </a:r>
          </a:p>
        </p:txBody>
      </p:sp>
      <p:sp>
        <p:nvSpPr>
          <p:cNvPr id="34830" name="Text Box 190"/>
          <p:cNvSpPr txBox="1">
            <a:spLocks noChangeArrowheads="1"/>
          </p:cNvSpPr>
          <p:nvPr/>
        </p:nvSpPr>
        <p:spPr bwMode="auto">
          <a:xfrm>
            <a:off x="4787900" y="4581525"/>
            <a:ext cx="1009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200" b="1">
                <a:solidFill>
                  <a:srgbClr val="CC0000"/>
                </a:solidFill>
              </a:rPr>
              <a:t>ДДТ</a:t>
            </a:r>
          </a:p>
        </p:txBody>
      </p:sp>
      <p:pic>
        <p:nvPicPr>
          <p:cNvPr id="34831" name="Рисунок 5" descr="50a1c2e7e8c4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5084763"/>
            <a:ext cx="21590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2" name="Text Box 2"/>
          <p:cNvSpPr txBox="1">
            <a:spLocks noChangeArrowheads="1"/>
          </p:cNvSpPr>
          <p:nvPr/>
        </p:nvSpPr>
        <p:spPr bwMode="auto">
          <a:xfrm>
            <a:off x="1763688" y="692696"/>
            <a:ext cx="5760640" cy="584775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200" b="1" dirty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Социальные партнеры</a:t>
            </a:r>
          </a:p>
        </p:txBody>
      </p:sp>
      <p:sp>
        <p:nvSpPr>
          <p:cNvPr id="34833" name="Text Box 193"/>
          <p:cNvSpPr txBox="1">
            <a:spLocks noChangeArrowheads="1"/>
          </p:cNvSpPr>
          <p:nvPr/>
        </p:nvSpPr>
        <p:spPr bwMode="auto">
          <a:xfrm>
            <a:off x="467544" y="3212976"/>
            <a:ext cx="363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b="1" dirty="0">
                <a:solidFill>
                  <a:srgbClr val="336600"/>
                </a:solidFill>
              </a:rPr>
              <a:t>Спортивный комплекс</a:t>
            </a:r>
          </a:p>
        </p:txBody>
      </p:sp>
      <p:pic>
        <p:nvPicPr>
          <p:cNvPr id="34834" name="Picture 2" descr="опыты и эксперименты в домашних условиях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2120" y="1772816"/>
            <a:ext cx="1336675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://f3.mylove.ru/u_2om9NqtQ03jSvi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348880"/>
            <a:ext cx="5342178" cy="4731644"/>
          </a:xfrm>
          <a:prstGeom prst="rect">
            <a:avLst/>
          </a:prstGeom>
          <a:noFill/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836712"/>
            <a:ext cx="9144000" cy="95410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Рефлексия. </a:t>
            </a:r>
          </a:p>
          <a:p>
            <a:pPr lvl="0">
              <a:spcBef>
                <a:spcPct val="0"/>
              </a:spcBef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оценивают работу при помощи «смайликов»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" name="Picture 20" descr="http://content.foto.mail.ru/bk/jois/_animated/i-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36912"/>
            <a:ext cx="3744416" cy="3744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79512" y="692696"/>
            <a:ext cx="8820150" cy="5755422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1" hangingPunct="1"/>
            <a:endParaRPr lang="ru-RU" altLang="ru-RU" sz="4800" dirty="0">
              <a:solidFill>
                <a:srgbClr val="003399"/>
              </a:solidFill>
            </a:endParaRPr>
          </a:p>
          <a:p>
            <a:pPr marL="342900" indent="-342900" algn="ctr" eaLnBrk="1" hangingPunct="1"/>
            <a:r>
              <a:rPr lang="ru-RU" altLang="ru-RU" sz="4400" b="1" dirty="0">
                <a:solidFill>
                  <a:srgbClr val="003399"/>
                </a:solidFill>
              </a:rPr>
              <a:t>«Оставляйте всегда что-то недосказанное, чтобы ребенку захотелось еще и еще раз </a:t>
            </a:r>
            <a:r>
              <a:rPr lang="ru-RU" altLang="ru-RU" sz="4400" b="1" dirty="0" smtClean="0">
                <a:solidFill>
                  <a:srgbClr val="003399"/>
                </a:solidFill>
              </a:rPr>
              <a:t>возвратиться </a:t>
            </a:r>
            <a:r>
              <a:rPr lang="ru-RU" altLang="ru-RU" sz="4400" b="1" dirty="0">
                <a:solidFill>
                  <a:srgbClr val="003399"/>
                </a:solidFill>
              </a:rPr>
              <a:t>к тому, что он узнал» </a:t>
            </a:r>
          </a:p>
          <a:p>
            <a:pPr marL="342900" indent="-342900" algn="ctr" eaLnBrk="1" hangingPunct="1"/>
            <a:r>
              <a:rPr lang="ru-RU" altLang="ru-RU" sz="4400" b="1" dirty="0">
                <a:solidFill>
                  <a:srgbClr val="003399"/>
                </a:solidFill>
              </a:rPr>
              <a:t>Сухомлинский В. А</a:t>
            </a:r>
            <a:r>
              <a:rPr lang="ru-RU" altLang="ru-RU" sz="4800" b="1" i="1" dirty="0">
                <a:solidFill>
                  <a:srgbClr val="FF6600"/>
                </a:solidFill>
              </a:rPr>
              <a:t> </a:t>
            </a:r>
          </a:p>
          <a:p>
            <a:pPr marL="342900" indent="-342900" algn="ctr" eaLnBrk="1" hangingPunct="1"/>
            <a:endParaRPr lang="ru-RU" altLang="ru-RU" sz="4800" b="1" i="1" dirty="0">
              <a:solidFill>
                <a:srgbClr val="FF6600"/>
              </a:solidFill>
            </a:endParaRPr>
          </a:p>
          <a:p>
            <a:pPr marL="342900" indent="-342900" algn="ctr" eaLnBrk="1" hangingPunct="1"/>
            <a:endParaRPr lang="ru-RU" altLang="ru-RU" sz="4800" b="1" i="1" dirty="0">
              <a:solidFill>
                <a:srgbClr val="FF6600"/>
              </a:solidFill>
            </a:endParaRPr>
          </a:p>
        </p:txBody>
      </p:sp>
      <p:pic>
        <p:nvPicPr>
          <p:cNvPr id="55299" name="Рисунок 10" descr="fb1be303ff3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238" y="3860800"/>
            <a:ext cx="367188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539552" y="476672"/>
            <a:ext cx="7956550" cy="6191250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  <a:p>
            <a:pPr eaLnBrk="1" hangingPunct="1"/>
            <a:endParaRPr lang="ru-RU" altLang="ru-RU"/>
          </a:p>
        </p:txBody>
      </p:sp>
      <p:sp>
        <p:nvSpPr>
          <p:cNvPr id="56323" name="WordArt 7"/>
          <p:cNvSpPr>
            <a:spLocks noChangeArrowheads="1" noChangeShapeType="1" noTextEdit="1"/>
          </p:cNvSpPr>
          <p:nvPr/>
        </p:nvSpPr>
        <p:spPr bwMode="auto">
          <a:xfrm>
            <a:off x="1258888" y="2349500"/>
            <a:ext cx="6769100" cy="3455988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спасибо  за 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внимание !</a:t>
            </a:r>
          </a:p>
        </p:txBody>
      </p:sp>
      <p:pic>
        <p:nvPicPr>
          <p:cNvPr id="56324" name="Рисунок 6" descr="http://znamus.ru/img/page/2008-09-23/experiencesonthephysicist/45484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476250"/>
            <a:ext cx="25923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51520" y="188640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4932040" y="3573016"/>
            <a:ext cx="3816350" cy="2142125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«Чем больше ребенок видел, слышал, пережил, чем большим количеством элементов действительности он располагает в своем опыте, тем значительнее и продуктивнее при других равных условиях будет его творческая деятельность». Л.С. Выготский</a:t>
            </a:r>
          </a:p>
          <a:p>
            <a:pPr algn="ctr" eaLnBrk="1" hangingPunct="1"/>
            <a:endParaRPr lang="ru-RU" altLang="ru-RU" dirty="0">
              <a:solidFill>
                <a:srgbClr val="A50021"/>
              </a:solidFill>
              <a:latin typeface="Comic Sans MS" pitchFamily="66" charset="0"/>
            </a:endParaRPr>
          </a:p>
        </p:txBody>
      </p:sp>
      <p:pic>
        <p:nvPicPr>
          <p:cNvPr id="8196" name="Picture 7" descr="BS00975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412776"/>
            <a:ext cx="2088232" cy="128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395536" y="4509120"/>
            <a:ext cx="3024014" cy="1692771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«Знание только тогда знание, </a:t>
            </a:r>
          </a:p>
          <a:p>
            <a:pPr algn="ctr" eaLnBrk="1" hangingPunct="1"/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когда оно приобретено усилием мысли, а не памятью».</a:t>
            </a:r>
          </a:p>
          <a:p>
            <a:pPr algn="ctr" eaLnBrk="1" hangingPunct="1"/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Л.Н. Толстой</a:t>
            </a:r>
          </a:p>
          <a:p>
            <a:pPr algn="r" eaLnBrk="1" hangingPunct="1"/>
            <a:endParaRPr lang="ru-RU" altLang="ru-RU" sz="1400" i="1" dirty="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251520" y="2132856"/>
            <a:ext cx="3816350" cy="1754326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«…ребёнок  проявляет любознательность,…склонен наблюдать и экспериментировать… </a:t>
            </a:r>
          </a:p>
          <a:p>
            <a:pPr eaLnBrk="1" hangingPunct="1"/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Федеральный  государственный образовательный стандарт  дошкольного образования</a:t>
            </a:r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51520" y="836712"/>
            <a:ext cx="3528392" cy="461665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Мудрецы говорят   …..</a:t>
            </a:r>
            <a:endParaRPr lang="ru-RU" alt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1520" y="1792560"/>
            <a:ext cx="8568952" cy="3477875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800" b="1" u="sng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Основные этапы проведения мастер-класса:</a:t>
            </a:r>
          </a:p>
          <a:p>
            <a:r>
              <a:rPr lang="ru-RU" sz="2400" b="1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1-й этап- организационный:</a:t>
            </a:r>
          </a:p>
          <a:p>
            <a:r>
              <a:rPr lang="ru-RU" sz="2000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-вступление-мотивация к общению участников мастер-класса;</a:t>
            </a:r>
          </a:p>
          <a:p>
            <a:r>
              <a:rPr lang="ru-RU" sz="2000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-знакомство с  содержанием  и формами работы</a:t>
            </a:r>
          </a:p>
          <a:p>
            <a:r>
              <a:rPr lang="ru-RU" sz="2400" b="1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2 этап - практическая часть:</a:t>
            </a:r>
          </a:p>
          <a:p>
            <a:r>
              <a:rPr lang="ru-RU" sz="2000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-представление и обсуждение тематических проектов по выбранной темам в модели : «А как у вас?»</a:t>
            </a:r>
          </a:p>
          <a:p>
            <a:r>
              <a:rPr lang="ru-RU" sz="2400" b="1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3 этап- релаксация-подведение итогов :</a:t>
            </a:r>
          </a:p>
          <a:p>
            <a:r>
              <a:rPr lang="ru-RU" sz="2000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-обсуждение итогов мастер-класса </a:t>
            </a:r>
          </a:p>
          <a:p>
            <a:r>
              <a:rPr lang="ru-RU" sz="2000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- обмен контактной информацией для дальнейшего сотрудничества</a:t>
            </a:r>
            <a:endParaRPr lang="ru-RU" sz="1400" dirty="0">
              <a:solidFill>
                <a:srgbClr val="0037A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опыты и эксперименты в домашних условия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221088"/>
            <a:ext cx="1967102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9115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j0233971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124744"/>
            <a:ext cx="134886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23528" y="847745"/>
            <a:ext cx="7236296" cy="187743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«Детское экспериментирование претендует  на роль ведущей деятельности в период дошкольного развития ребенка» </a:t>
            </a:r>
          </a:p>
          <a:p>
            <a:pPr lvl="0" algn="just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Н.Н. </a:t>
            </a:r>
            <a:r>
              <a:rPr lang="ru-RU" sz="2400" b="1" dirty="0" err="1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Поддьяков</a:t>
            </a:r>
            <a:endParaRPr lang="ru-RU" sz="2400" b="1" dirty="0">
              <a:solidFill>
                <a:srgbClr val="0037A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1520" y="3212977"/>
            <a:ext cx="8568952" cy="3046988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3200" i="1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Экспериментирование</a:t>
            </a:r>
            <a:r>
              <a:rPr lang="ru-RU" sz="3200" dirty="0" smtClean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 –особый способ практического освоения действительности, направленный на создание таких условий, в которых предметы наиболее ярко обнаруживают свою сущность, скрытую в обычных ситуациях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915816" y="1556792"/>
            <a:ext cx="2736850" cy="431800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FFCCFF"/>
              </a:gs>
            </a:gsLst>
            <a:lin ang="5400000" scaled="1"/>
          </a:gradFill>
          <a:ln w="38100" cmpd="dbl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Проблемная ситуация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915816" y="3933056"/>
            <a:ext cx="2736850" cy="792163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FFCCFF"/>
              </a:gs>
            </a:gsLst>
            <a:lin ang="5400000" scaled="1"/>
          </a:gradFill>
          <a:ln w="38100" cmpd="dbl" algn="ctr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Проверка предположений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</a:rPr>
              <a:t>(отбор нужных средств,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</a:rPr>
              <a:t>реализация в действии)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915816" y="2204864"/>
            <a:ext cx="2736850" cy="576263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FFCCFF"/>
              </a:gs>
            </a:gsLst>
            <a:lin ang="5400000" scaled="1"/>
          </a:gradFill>
          <a:ln w="38100" cmpd="dbl" algn="ctr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</a:rPr>
              <a:t>Целеполагание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</a:rPr>
              <a:t>(что нужно сделать)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915816" y="2996952"/>
            <a:ext cx="2736850" cy="720725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FFCCFF"/>
              </a:gs>
            </a:gsLst>
            <a:lin ang="5400000" scaled="1"/>
          </a:gradFill>
          <a:ln w="38100" cmpd="dbl" algn="ctr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Выдвижение гипотез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</a:rPr>
              <a:t>(как, с помощью чего, 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</a:rPr>
              <a:t>что получается)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6084168" y="2708920"/>
            <a:ext cx="2447552" cy="647700"/>
          </a:xfrm>
          <a:prstGeom prst="rect">
            <a:avLst/>
          </a:prstGeom>
          <a:solidFill>
            <a:srgbClr val="FF6600">
              <a:alpha val="50980"/>
            </a:srgbClr>
          </a:solidFill>
          <a:ln w="38100" cmpd="dbl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</a:rPr>
              <a:t>Не подтвердилось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51520" y="4005064"/>
            <a:ext cx="2412776" cy="574675"/>
          </a:xfrm>
          <a:prstGeom prst="rect">
            <a:avLst/>
          </a:prstGeom>
          <a:solidFill>
            <a:srgbClr val="FF6600">
              <a:alpha val="50980"/>
            </a:srgbClr>
          </a:solidFill>
          <a:ln w="38100" cmpd="dbl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</a:rPr>
              <a:t>Подтвердилось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6012160" y="3645024"/>
            <a:ext cx="2736850" cy="576263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FFCCFF"/>
              </a:gs>
            </a:gsLst>
            <a:lin ang="5400000" scaled="1"/>
          </a:gradFill>
          <a:ln w="38100" cmpd="dbl" algn="ctr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Возникновение новой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гипотезы, предположений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12160" y="4581128"/>
            <a:ext cx="2736850" cy="431800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FFCCFF"/>
              </a:gs>
            </a:gsLst>
            <a:lin ang="5400000" scaled="1"/>
          </a:gradFill>
          <a:ln w="38100" cmpd="dbl" algn="ctr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Реализация в действии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012160" y="5301208"/>
            <a:ext cx="2736850" cy="431800"/>
          </a:xfrm>
          <a:prstGeom prst="rect">
            <a:avLst/>
          </a:prstGeom>
          <a:solidFill>
            <a:srgbClr val="FF6600">
              <a:alpha val="50980"/>
            </a:srgbClr>
          </a:solidFill>
          <a:ln w="38100" cmpd="dbl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600" b="1" dirty="0">
              <a:solidFill>
                <a:srgbClr val="990033"/>
              </a:solidFill>
              <a:latin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990033"/>
                </a:solidFill>
                <a:latin typeface="Times New Roman" pitchFamily="18" charset="0"/>
              </a:rPr>
              <a:t>Подтвердилось</a:t>
            </a:r>
          </a:p>
          <a:p>
            <a:pPr algn="ctr"/>
            <a:endParaRPr lang="ru-RU" b="1" dirty="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6084168" y="6021288"/>
            <a:ext cx="2735262" cy="576262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FFCCFF"/>
              </a:gs>
            </a:gsLst>
            <a:lin ang="5400000" scaled="1"/>
          </a:gradFill>
          <a:ln w="38100" cmpd="dbl" algn="ctr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dirty="0">
              <a:latin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Формулирование выводов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</a:rPr>
              <a:t>(как получилось)</a:t>
            </a:r>
          </a:p>
          <a:p>
            <a:pPr algn="ctr"/>
            <a:endParaRPr lang="ru-RU" sz="1400" dirty="0">
              <a:latin typeface="Times New Roman" pitchFamily="18" charset="0"/>
            </a:endParaRP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179512" y="4941168"/>
            <a:ext cx="2557338" cy="647700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FFCCFF"/>
              </a:gs>
            </a:gsLst>
            <a:lin ang="5400000" scaled="1"/>
          </a:gradFill>
          <a:ln w="38100" cmpd="dbl" algn="ctr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Формулирование выводов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</a:rPr>
              <a:t>(как получилось)</a:t>
            </a:r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>
            <a:off x="4140200" y="1484313"/>
            <a:ext cx="0" cy="1444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4140200" y="2205038"/>
            <a:ext cx="0" cy="1444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>
            <a:off x="4140200" y="3068638"/>
            <a:ext cx="0" cy="1444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11281" name="AutoShape 17"/>
          <p:cNvCxnSpPr>
            <a:cxnSpLocks noChangeShapeType="1"/>
            <a:stCxn id="11268" idx="3"/>
            <a:endCxn id="11271" idx="1"/>
          </p:cNvCxnSpPr>
          <p:nvPr/>
        </p:nvCxnSpPr>
        <p:spPr bwMode="auto">
          <a:xfrm flipV="1">
            <a:off x="5652666" y="3032770"/>
            <a:ext cx="431502" cy="129636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cxnSp>
      <p:cxnSp>
        <p:nvCxnSpPr>
          <p:cNvPr id="11282" name="AutoShape 18"/>
          <p:cNvCxnSpPr>
            <a:cxnSpLocks noChangeShapeType="1"/>
            <a:stCxn id="11268" idx="1"/>
            <a:endCxn id="11272" idx="3"/>
          </p:cNvCxnSpPr>
          <p:nvPr/>
        </p:nvCxnSpPr>
        <p:spPr bwMode="auto">
          <a:xfrm rot="10800000">
            <a:off x="2664296" y="4292402"/>
            <a:ext cx="251520" cy="3673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cxnSp>
      <p:sp>
        <p:nvSpPr>
          <p:cNvPr id="11283" name="Line 19"/>
          <p:cNvSpPr>
            <a:spLocks noChangeShapeType="1"/>
          </p:cNvSpPr>
          <p:nvPr/>
        </p:nvSpPr>
        <p:spPr bwMode="auto">
          <a:xfrm>
            <a:off x="1979613" y="5157788"/>
            <a:ext cx="0" cy="2873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>
            <a:off x="7524750" y="3644900"/>
            <a:ext cx="0" cy="215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>
            <a:off x="7524750" y="4437063"/>
            <a:ext cx="0" cy="215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>
            <a:off x="7524750" y="5084763"/>
            <a:ext cx="0" cy="288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>
            <a:off x="7524750" y="5805488"/>
            <a:ext cx="0" cy="215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1288" name="Picture 24" descr="j0233971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12255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9" name="Picture 25" descr="j0428095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564904"/>
            <a:ext cx="936104" cy="8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0" name="Picture 26" descr="j0428129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700808"/>
            <a:ext cx="71913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9"/>
          <p:cNvSpPr>
            <a:spLocks noChangeArrowheads="1"/>
          </p:cNvSpPr>
          <p:nvPr/>
        </p:nvSpPr>
        <p:spPr bwMode="auto">
          <a:xfrm>
            <a:off x="2195736" y="718538"/>
            <a:ext cx="6624736" cy="461665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Структура детского экспериментирования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2" descr="опыты и эксперименты в домашних условиях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5085184"/>
            <a:ext cx="1296144" cy="151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j0233971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836712"/>
            <a:ext cx="1307207" cy="153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23528" y="1268760"/>
            <a:ext cx="3888432" cy="523220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</a:rPr>
              <a:t>Методика проведения: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23528" y="2276872"/>
            <a:ext cx="8352928" cy="4228850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</a:rPr>
              <a:t>привлечь внимание детей «интригующим» материалом или демонстрацией необычного эффекта;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</a:rPr>
              <a:t> самостоятельное экспериментирование (1 набор на 2 – 4 человека), несколько раз поменять условия опыта, посмотреть, что из этого получается;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</a:rPr>
              <a:t> результат: формулирование каких-либо причинно-следственных связей (если.. ,то..; потому что…);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</a:rPr>
              <a:t> один из наборов для экспериментирования остается  в групповом помещении  для самостоятельных действий детей;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</a:rPr>
              <a:t> зафиксировать опыт с помощью схемы.</a:t>
            </a:r>
            <a:endParaRPr lang="ru-RU" sz="28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5292725" y="1412875"/>
            <a:ext cx="287338" cy="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2300" name="Picture 17" descr="DSCF03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085184"/>
            <a:ext cx="20161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19" descr="DSCF03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356992"/>
            <a:ext cx="208915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Picture 20" descr="1_1"/>
          <p:cNvPicPr>
            <a:picLocks noChangeAspect="1" noChangeArrowheads="1"/>
          </p:cNvPicPr>
          <p:nvPr/>
        </p:nvPicPr>
        <p:blipFill>
          <a:blip r:embed="rId5" cstate="print">
            <a:lum bright="-24000" contrast="-12000"/>
          </a:blip>
          <a:srcRect/>
          <a:stretch>
            <a:fillRect/>
          </a:stretch>
        </p:blipFill>
        <p:spPr bwMode="auto">
          <a:xfrm>
            <a:off x="3995936" y="4005064"/>
            <a:ext cx="18621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4" name="Picture 21" descr="7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284984"/>
            <a:ext cx="1871662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7" name="Picture 24" descr="5aa530a6fe32375cf4edee9baa243488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5373216"/>
            <a:ext cx="16573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6732240" y="1268760"/>
            <a:ext cx="2088232" cy="738664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400" dirty="0" smtClean="0">
                <a:solidFill>
                  <a:srgbClr val="0037A4"/>
                </a:solidFill>
                <a:latin typeface="Verdana" pitchFamily="34" charset="0"/>
              </a:rPr>
              <a:t>Необходимость использования способностей</a:t>
            </a:r>
            <a:endParaRPr lang="ru-RU" sz="1400" dirty="0">
              <a:solidFill>
                <a:srgbClr val="0037A4"/>
              </a:solidFill>
              <a:latin typeface="Verdana" pitchFamily="34" charset="0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395536" y="1412776"/>
            <a:ext cx="2287488" cy="523220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400" dirty="0" smtClean="0">
                <a:solidFill>
                  <a:srgbClr val="0037A4"/>
                </a:solidFill>
                <a:latin typeface="Verdana" pitchFamily="34" charset="0"/>
              </a:rPr>
              <a:t>Созданная педагогом ситуация</a:t>
            </a:r>
            <a:endParaRPr lang="ru-RU" sz="1400" dirty="0">
              <a:solidFill>
                <a:srgbClr val="0037A4"/>
              </a:solidFill>
              <a:latin typeface="Verdana" pitchFamily="34" charset="0"/>
            </a:endParaRP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323528" y="2348880"/>
            <a:ext cx="8568952" cy="480131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Verdana" pitchFamily="34" charset="0"/>
              </a:rPr>
              <a:t>Цель</a:t>
            </a:r>
            <a:r>
              <a:rPr lang="ru-RU" sz="1400" dirty="0" smtClean="0">
                <a:solidFill>
                  <a:srgbClr val="002060"/>
                </a:solidFill>
                <a:latin typeface="Verdana" pitchFamily="34" charset="0"/>
              </a:rPr>
              <a:t>: раскрытие творческих способностей ребенка, подготовка к любой творческой учебной деятельности, выбранной им в будущем.</a:t>
            </a: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3563888" y="1412776"/>
            <a:ext cx="2412776" cy="523220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400" dirty="0" smtClean="0">
                <a:solidFill>
                  <a:srgbClr val="0037A4"/>
                </a:solidFill>
                <a:latin typeface="Verdana" pitchFamily="34" charset="0"/>
              </a:rPr>
              <a:t>Обнаружение способностей</a:t>
            </a:r>
            <a:endParaRPr lang="ru-RU" sz="1400" dirty="0">
              <a:solidFill>
                <a:srgbClr val="0037A4"/>
              </a:solidFill>
              <a:latin typeface="Verdana" pitchFamily="34" charset="0"/>
            </a:endParaRP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2195736" y="692696"/>
            <a:ext cx="4968552" cy="461665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>
                <a:solidFill>
                  <a:srgbClr val="0037A4"/>
                </a:solidFill>
              </a:rPr>
              <a:t>Интегративная деятельность</a:t>
            </a:r>
            <a:endParaRPr lang="ru-RU" sz="2400" dirty="0">
              <a:solidFill>
                <a:srgbClr val="0037A4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51520" y="2060848"/>
            <a:ext cx="8424863" cy="1261884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r>
              <a:rPr lang="ru-RU" alt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Цель:  </a:t>
            </a:r>
            <a:r>
              <a:rPr lang="ru-RU" altLang="ru-R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формирования основ целостного мировидения ребенка старшего дошкольного возраста средствами физического эксперимента.</a:t>
            </a:r>
            <a:endParaRPr lang="ru-RU" altLang="ru-RU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323528" y="3933056"/>
            <a:ext cx="3527425" cy="1938992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/>
            <a:r>
              <a:rPr lang="ru-RU" altLang="ru-RU" sz="2400" dirty="0">
                <a:solidFill>
                  <a:srgbClr val="A50021"/>
                </a:solidFill>
              </a:rPr>
              <a:t>   </a:t>
            </a:r>
            <a:r>
              <a:rPr lang="ru-RU" altLang="ru-RU" sz="2400" b="1" i="1" dirty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Разделы программы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altLang="ru-RU" sz="2400" dirty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Из чего все сделано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altLang="ru-RU" sz="2400" dirty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Свойства воды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altLang="ru-RU" sz="2400" dirty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Магнетизм</a:t>
            </a:r>
          </a:p>
          <a:p>
            <a:pPr marL="342900" indent="-342900" eaLnBrk="1" hangingPunct="1">
              <a:buFontTx/>
              <a:buAutoNum type="arabicPeriod"/>
            </a:pPr>
            <a:r>
              <a:rPr lang="ru-RU" altLang="ru-RU" sz="2400" dirty="0">
                <a:solidFill>
                  <a:srgbClr val="0037A4"/>
                </a:solidFill>
                <a:latin typeface="Times New Roman" pitchFamily="18" charset="0"/>
                <a:cs typeface="Times New Roman" pitchFamily="18" charset="0"/>
              </a:rPr>
              <a:t>Электричество</a:t>
            </a:r>
          </a:p>
        </p:txBody>
      </p:sp>
      <p:pic>
        <p:nvPicPr>
          <p:cNvPr id="11270" name="Picture 10" descr="j0233971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620688"/>
            <a:ext cx="12255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1520" y="260648"/>
            <a:ext cx="8568952" cy="307777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на соискание премий Губернатора Свердловской области педагогическим работникам в 2015 году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DSCF03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645024"/>
            <a:ext cx="381635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1520" y="908720"/>
            <a:ext cx="4752975" cy="584775"/>
          </a:xfrm>
          <a:prstGeom prst="rect">
            <a:avLst/>
          </a:prstGeom>
          <a:solidFill>
            <a:srgbClr val="FFFFCC"/>
          </a:solidFill>
          <a:ln w="57150" cmpd="thickThin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Физика для малышей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935</TotalTime>
  <Words>1003</Words>
  <Application>Microsoft Office PowerPoint</Application>
  <PresentationFormat>Экран (4:3)</PresentationFormat>
  <Paragraphs>204</Paragraphs>
  <Slides>23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Samsung</dc:creator>
  <cp:lastModifiedBy>RePack by Diakov</cp:lastModifiedBy>
  <cp:revision>88</cp:revision>
  <dcterms:created xsi:type="dcterms:W3CDTF">2014-12-01T12:11:55Z</dcterms:created>
  <dcterms:modified xsi:type="dcterms:W3CDTF">2015-09-05T18:07:03Z</dcterms:modified>
</cp:coreProperties>
</file>